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3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E82887-1F77-486F-8E1F-AA25041766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5CF30C5-79AC-4BA5-9AEC-635557AE82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583B3E5-19B7-444C-B9F3-2F384CA06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1583-FAFA-4A21-8BA7-91B527726E3C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D7C7330-4C51-4EBA-9A30-61A98C9D9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C117855-E9C6-41FC-B6AA-7A6CF0916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718E-E989-4BFA-A2AB-12077064661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17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A87FA3-D084-4621-B7BA-82FF38842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EA9870D-BCED-4DA0-B6C8-9EEBCE6BF2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C1A20FD-EA11-4D7B-93A9-67077C670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1583-FAFA-4A21-8BA7-91B527726E3C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1AB867-FF63-492A-A437-A15DA4D13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0A773A0-A9B3-4419-B2D2-755B5E395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718E-E989-4BFA-A2AB-12077064661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67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FB34AEB-9754-4BCE-B86F-430C1EA778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593A2D8-8D56-42CE-B78C-5DB7A6D015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39A6B4-CF7C-4199-9351-AB6F3ADD5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1583-FAFA-4A21-8BA7-91B527726E3C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0175344-4E46-4C4F-BDBA-42265F0B9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BA049B9-605B-41A2-90F4-7182CEA86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718E-E989-4BFA-A2AB-12077064661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52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E569D4-2E36-453A-8E2C-54F5AD9C0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A333B2-CE7B-4FB1-A0F4-FB1A5A7DB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7D8E9F-550F-4EE8-909A-1CD18998D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1583-FAFA-4A21-8BA7-91B527726E3C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956BEB4-E4DC-4D95-A2CA-13B347151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6CABDB-068D-4D35-A8D3-487B28CD1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718E-E989-4BFA-A2AB-12077064661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09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303B4F-9593-4481-AC08-58B5B0D51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D997BE2-D69C-4CF7-9CFD-429C761A6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52ABA54-EA28-4246-B8FB-1ACA6AB33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1583-FAFA-4A21-8BA7-91B527726E3C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601F757-3292-47D1-A97A-024030D46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C8F66F7-CC8D-4813-9BB9-DD3566A27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718E-E989-4BFA-A2AB-12077064661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233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9DB7D0-429F-4C4E-85C9-74216C481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2EEDF1-C08A-47AE-B2B8-E59C4AD620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199306F-777E-4C10-8B12-EFCE74DAA7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113B278-577C-4F7A-AE5F-8E91637BF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1583-FAFA-4A21-8BA7-91B527726E3C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B8131FE-0AA0-4A4C-A1D6-BAFCCF62B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6F2FE61-24C9-4926-86B3-933414C46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718E-E989-4BFA-A2AB-12077064661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964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2FD593-79C7-4B61-B425-77846B196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468AA39-EBF6-4A9B-81FF-10EEA3740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89BC492-CA5B-4F6B-8AA8-3630034A56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05F4A00-657E-4A64-BA3F-3BC3F74753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F8F9701-7CD8-48DF-B668-E76D7545B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A9287DF-3EF7-459E-A98B-6485DAB2A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1583-FAFA-4A21-8BA7-91B527726E3C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385C419-6F27-4F9B-90F9-EF7F866DE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F76436F-590E-42BD-B943-66D32F136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718E-E989-4BFA-A2AB-12077064661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56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9467D2-F149-44F9-8C69-2716338A2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94ED134-283C-49DD-A678-BF218738C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1583-FAFA-4A21-8BA7-91B527726E3C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44CD545-61C4-4224-A9AE-2A445B7F3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8377F30-AC9F-4F71-AE5B-A7187DB77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718E-E989-4BFA-A2AB-12077064661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92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ECACB71-3818-4772-A674-CB6CA6D07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1583-FAFA-4A21-8BA7-91B527726E3C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039C521-91DC-4691-8D03-0A2C87C1D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584B709-5649-4366-9BCA-74CAFE3E1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718E-E989-4BFA-A2AB-12077064661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02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6F0878-06B4-403E-A67B-28CC75BD1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FD0858-B032-4F46-8D14-1B578055D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5932A69-564E-4083-9315-1DBC76B435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5A26414-0CE8-4436-9A63-417BE7B7B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1583-FAFA-4A21-8BA7-91B527726E3C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514F099-A756-4610-9912-DDCDDCE18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7FA8FE0-24C7-420A-8022-C6D3FA5BA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718E-E989-4BFA-A2AB-12077064661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14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5CCEFD-B315-4141-A4A5-6B3A6C9D0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A58EE0E-2136-4CC4-B0B9-90B6BE2C44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D930C58-0759-4545-A4D0-6DB99F242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1812185-7EB1-45C2-8917-BD5605802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1583-FAFA-4A21-8BA7-91B527726E3C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6A2BD1F-A65C-4829-87F7-128F294BF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EFD5F94-E57B-4234-80CD-03E1E2877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2718E-E989-4BFA-A2AB-12077064661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4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DE6C433-98E1-4DF0-888A-D4B96B7D5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F52D349-D036-41A2-A7FA-892048E78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1607023-9308-4383-98D9-7746BD831A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71583-FAFA-4A21-8BA7-91B527726E3C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C3A0669-526C-4F66-86F7-0EE3EAD95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CF6A0DB-DFA0-4E5C-9993-F834A697C0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2718E-E989-4BFA-A2AB-12077064661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20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imeo.com/156416341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5" Type="http://schemas.openxmlformats.org/officeDocument/2006/relationships/image" Target="../media/image3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C7193F-AC34-42EA-B2BD-D69D42CA1E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2C3DB08-5286-4792-BF95-781691E10B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Afbeeldingsresultaat voor afval in de school">
            <a:extLst>
              <a:ext uri="{FF2B5EF4-FFF2-40B4-BE49-F238E27FC236}">
                <a16:creationId xmlns:a16="http://schemas.microsoft.com/office/drawing/2014/main" id="{F2134601-19BF-4831-8944-821CEF8DF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C688EEE6-4B5D-49EA-A95D-BCD7DC2C2D64}"/>
              </a:ext>
            </a:extLst>
          </p:cNvPr>
          <p:cNvSpPr/>
          <p:nvPr/>
        </p:nvSpPr>
        <p:spPr>
          <a:xfrm>
            <a:off x="1027865" y="929417"/>
            <a:ext cx="9533343" cy="1341565"/>
          </a:xfrm>
          <a:prstGeom prst="round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Bernard MT Condensed" panose="02050806060905020404" pitchFamily="18" charset="0"/>
              </a:rPr>
              <a:t>Prullenbak</a:t>
            </a:r>
            <a:r>
              <a:rPr lang="en-US" sz="6000" dirty="0">
                <a:solidFill>
                  <a:schemeClr val="tx1"/>
                </a:solidFill>
                <a:latin typeface="Bernard MT Condensed" panose="02050806060905020404" pitchFamily="18" charset="0"/>
              </a:rPr>
              <a:t> poster</a:t>
            </a:r>
          </a:p>
        </p:txBody>
      </p:sp>
    </p:spTree>
    <p:extLst>
      <p:ext uri="{BB962C8B-B14F-4D97-AF65-F5344CB8AC3E}">
        <p14:creationId xmlns:p14="http://schemas.microsoft.com/office/powerpoint/2010/main" val="665443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ballon: rechthoek 9">
            <a:extLst>
              <a:ext uri="{FF2B5EF4-FFF2-40B4-BE49-F238E27FC236}">
                <a16:creationId xmlns:a16="http://schemas.microsoft.com/office/drawing/2014/main" id="{3DD81CC7-56A2-46CF-8659-469A0EF8F608}"/>
              </a:ext>
            </a:extLst>
          </p:cNvPr>
          <p:cNvSpPr/>
          <p:nvPr/>
        </p:nvSpPr>
        <p:spPr>
          <a:xfrm>
            <a:off x="53055" y="5363834"/>
            <a:ext cx="2082770" cy="397426"/>
          </a:xfrm>
          <a:prstGeom prst="wedgeRectCallou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KesselsKramerbins_1">
            <a:extLst>
              <a:ext uri="{FF2B5EF4-FFF2-40B4-BE49-F238E27FC236}">
                <a16:creationId xmlns:a16="http://schemas.microsoft.com/office/drawing/2014/main" id="{6159A7BA-C9D8-4179-B393-5942DEED3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09" y="784153"/>
            <a:ext cx="4434709" cy="290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esselsKramerbins_2">
            <a:extLst>
              <a:ext uri="{FF2B5EF4-FFF2-40B4-BE49-F238E27FC236}">
                <a16:creationId xmlns:a16="http://schemas.microsoft.com/office/drawing/2014/main" id="{F798BBCE-0A16-4E82-8EC0-925B3BBC4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638" y="787409"/>
            <a:ext cx="4434709" cy="290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esselsKramerbins_3">
            <a:extLst>
              <a:ext uri="{FF2B5EF4-FFF2-40B4-BE49-F238E27FC236}">
                <a16:creationId xmlns:a16="http://schemas.microsoft.com/office/drawing/2014/main" id="{5217930A-0E3E-4B64-86A5-0275B3545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634" y="3912141"/>
            <a:ext cx="4434709" cy="290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KesselsKramerbins_4">
            <a:extLst>
              <a:ext uri="{FF2B5EF4-FFF2-40B4-BE49-F238E27FC236}">
                <a16:creationId xmlns:a16="http://schemas.microsoft.com/office/drawing/2014/main" id="{888EA5FF-EA21-483A-8A20-96DA7194B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003" y="3918653"/>
            <a:ext cx="4424763" cy="28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B92A93D3-3D4F-4503-8D5A-5EE773E25911}"/>
              </a:ext>
            </a:extLst>
          </p:cNvPr>
          <p:cNvSpPr txBox="1"/>
          <p:nvPr/>
        </p:nvSpPr>
        <p:spPr>
          <a:xfrm>
            <a:off x="53055" y="5367092"/>
            <a:ext cx="1961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ernard MT Condensed" panose="02050806060905020404" pitchFamily="18" charset="0"/>
              </a:rPr>
              <a:t>How hard can it be?</a:t>
            </a:r>
          </a:p>
        </p:txBody>
      </p:sp>
      <p:pic>
        <p:nvPicPr>
          <p:cNvPr id="7" name="Picture 8" descr="KesselsKramerbins_4">
            <a:hlinkClick r:id="rId6"/>
            <a:extLst>
              <a:ext uri="{FF2B5EF4-FFF2-40B4-BE49-F238E27FC236}">
                <a16:creationId xmlns:a16="http://schemas.microsoft.com/office/drawing/2014/main" id="{7BD70A7D-5418-4F6F-888B-5735B05E9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46" y="6285000"/>
            <a:ext cx="573286" cy="37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F12E0582-0ED0-4D38-9AE3-09733AF28108}"/>
              </a:ext>
            </a:extLst>
          </p:cNvPr>
          <p:cNvCxnSpPr>
            <a:cxnSpLocks/>
            <a:stCxn id="10" idx="4"/>
          </p:cNvCxnSpPr>
          <p:nvPr/>
        </p:nvCxnSpPr>
        <p:spPr>
          <a:xfrm>
            <a:off x="660537" y="5810938"/>
            <a:ext cx="77960" cy="449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kstvak 4">
            <a:extLst>
              <a:ext uri="{FF2B5EF4-FFF2-40B4-BE49-F238E27FC236}">
                <a16:creationId xmlns:a16="http://schemas.microsoft.com/office/drawing/2014/main" id="{99BF339F-4DE5-4457-8FE5-0D8CAEF0AF7B}"/>
              </a:ext>
            </a:extLst>
          </p:cNvPr>
          <p:cNvSpPr txBox="1"/>
          <p:nvPr/>
        </p:nvSpPr>
        <p:spPr>
          <a:xfrm>
            <a:off x="678466" y="5858403"/>
            <a:ext cx="4764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filmpje</a:t>
            </a:r>
            <a:endParaRPr lang="en-US" sz="8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0ACD413-B443-4C8D-A57A-C72063D75274}"/>
              </a:ext>
            </a:extLst>
          </p:cNvPr>
          <p:cNvSpPr txBox="1"/>
          <p:nvPr/>
        </p:nvSpPr>
        <p:spPr>
          <a:xfrm>
            <a:off x="429513" y="190220"/>
            <a:ext cx="11332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Een</a:t>
            </a:r>
            <a:r>
              <a:rPr lang="en-US" dirty="0"/>
              <a:t> school in Den Bosch </a:t>
            </a:r>
            <a:r>
              <a:rPr lang="en-US" dirty="0" err="1"/>
              <a:t>bedacht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wel</a:t>
            </a:r>
            <a:r>
              <a:rPr lang="en-US" dirty="0"/>
              <a:t> heel </a:t>
            </a:r>
            <a:r>
              <a:rPr lang="en-US" dirty="0" err="1"/>
              <a:t>creatieve</a:t>
            </a:r>
            <a:r>
              <a:rPr lang="en-US" dirty="0"/>
              <a:t> </a:t>
            </a:r>
            <a:r>
              <a:rPr lang="en-US" dirty="0" err="1"/>
              <a:t>manier</a:t>
            </a:r>
            <a:r>
              <a:rPr lang="en-US" dirty="0"/>
              <a:t> om </a:t>
            </a:r>
            <a:r>
              <a:rPr lang="en-US" dirty="0" err="1"/>
              <a:t>leerlingen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dagen</a:t>
            </a:r>
            <a:r>
              <a:rPr lang="en-US" dirty="0"/>
              <a:t> om </a:t>
            </a:r>
            <a:r>
              <a:rPr lang="en-US" dirty="0" err="1"/>
              <a:t>hun</a:t>
            </a:r>
            <a:r>
              <a:rPr lang="en-US" dirty="0"/>
              <a:t> </a:t>
            </a:r>
            <a:r>
              <a:rPr lang="en-US" dirty="0" err="1"/>
              <a:t>afval</a:t>
            </a:r>
            <a:r>
              <a:rPr lang="en-US" dirty="0"/>
              <a:t> </a:t>
            </a:r>
            <a:r>
              <a:rPr lang="en-US" dirty="0" err="1"/>
              <a:t>weg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gooien</a:t>
            </a:r>
            <a:r>
              <a:rPr lang="en-US" dirty="0"/>
              <a:t>:</a:t>
            </a:r>
          </a:p>
        </p:txBody>
      </p:sp>
      <p:sp>
        <p:nvSpPr>
          <p:cNvPr id="9" name="Tekstballon: ovaal 8">
            <a:extLst>
              <a:ext uri="{FF2B5EF4-FFF2-40B4-BE49-F238E27FC236}">
                <a16:creationId xmlns:a16="http://schemas.microsoft.com/office/drawing/2014/main" id="{5CF5C6CF-AA08-4A7C-AC87-EEE9684D7544}"/>
              </a:ext>
            </a:extLst>
          </p:cNvPr>
          <p:cNvSpPr/>
          <p:nvPr/>
        </p:nvSpPr>
        <p:spPr>
          <a:xfrm rot="2224800">
            <a:off x="9561303" y="1067590"/>
            <a:ext cx="2736526" cy="1308193"/>
          </a:xfrm>
          <a:prstGeom prst="wedgeEllipse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ernard MT Condensed" panose="02050806060905020404" pitchFamily="18" charset="0"/>
              </a:rPr>
              <a:t>In </a:t>
            </a:r>
            <a:r>
              <a:rPr lang="en-US" dirty="0" err="1">
                <a:solidFill>
                  <a:schemeClr val="tx1"/>
                </a:solidFill>
                <a:latin typeface="Bernard MT Condensed" panose="02050806060905020404" pitchFamily="18" charset="0"/>
              </a:rPr>
              <a:t>welke</a:t>
            </a:r>
            <a:r>
              <a:rPr lang="en-US" dirty="0">
                <a:solidFill>
                  <a:schemeClr val="tx1"/>
                </a:solidFill>
                <a:latin typeface="Bernard MT Condensed" panose="020508060609050204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ernard MT Condensed" panose="02050806060905020404" pitchFamily="18" charset="0"/>
              </a:rPr>
              <a:t>afvalbak</a:t>
            </a:r>
            <a:r>
              <a:rPr lang="en-US" dirty="0">
                <a:solidFill>
                  <a:schemeClr val="tx1"/>
                </a:solidFill>
                <a:latin typeface="Bernard MT Condensed" panose="020508060609050204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ernard MT Condensed" panose="02050806060905020404" pitchFamily="18" charset="0"/>
              </a:rPr>
              <a:t>zou</a:t>
            </a:r>
            <a:r>
              <a:rPr lang="en-US" dirty="0">
                <a:solidFill>
                  <a:schemeClr val="tx1"/>
                </a:solidFill>
                <a:latin typeface="Bernard MT Condensed" panose="020508060609050204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ernard MT Condensed" panose="02050806060905020404" pitchFamily="18" charset="0"/>
              </a:rPr>
              <a:t>jij</a:t>
            </a:r>
            <a:r>
              <a:rPr lang="en-US" dirty="0">
                <a:solidFill>
                  <a:schemeClr val="tx1"/>
                </a:solidFill>
                <a:latin typeface="Bernard MT Condensed" panose="02050806060905020404" pitchFamily="18" charset="0"/>
              </a:rPr>
              <a:t> je </a:t>
            </a:r>
            <a:r>
              <a:rPr lang="en-US" dirty="0" err="1">
                <a:solidFill>
                  <a:schemeClr val="tx1"/>
                </a:solidFill>
                <a:latin typeface="Bernard MT Condensed" panose="02050806060905020404" pitchFamily="18" charset="0"/>
              </a:rPr>
              <a:t>afval</a:t>
            </a:r>
            <a:r>
              <a:rPr lang="en-US" dirty="0">
                <a:solidFill>
                  <a:schemeClr val="tx1"/>
                </a:solidFill>
                <a:latin typeface="Bernard MT Condensed" panose="020508060609050204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ernard MT Condensed" panose="02050806060905020404" pitchFamily="18" charset="0"/>
              </a:rPr>
              <a:t>gooien</a:t>
            </a:r>
            <a:r>
              <a:rPr lang="en-US" dirty="0">
                <a:solidFill>
                  <a:schemeClr val="tx1"/>
                </a:solidFill>
                <a:latin typeface="Bernard MT Condensed" panose="020508060609050204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13670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6" name="Picture 28" descr="Afbeeldingsresultaat voor garbage can art">
            <a:extLst>
              <a:ext uri="{FF2B5EF4-FFF2-40B4-BE49-F238E27FC236}">
                <a16:creationId xmlns:a16="http://schemas.microsoft.com/office/drawing/2014/main" id="{C7A7919D-6840-4790-8BF6-78B0F78BF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763" y="2765790"/>
            <a:ext cx="1806177" cy="135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C'est mignon...">
            <a:extLst>
              <a:ext uri="{FF2B5EF4-FFF2-40B4-BE49-F238E27FC236}">
                <a16:creationId xmlns:a16="http://schemas.microsoft.com/office/drawing/2014/main" id="{5ACFBE5C-CFCC-4A0A-9B7A-987C0E12D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3" y="6674"/>
            <a:ext cx="2389729" cy="238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erelateerde afbeelding">
            <a:extLst>
              <a:ext uri="{FF2B5EF4-FFF2-40B4-BE49-F238E27FC236}">
                <a16:creationId xmlns:a16="http://schemas.microsoft.com/office/drawing/2014/main" id="{B892B7B2-601E-457A-857C-2A04730F5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142" y="6674"/>
            <a:ext cx="2317037" cy="21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ouldn't this surprise the garbage man!      by ICOH I think these will be our new carts.">
            <a:extLst>
              <a:ext uri="{FF2B5EF4-FFF2-40B4-BE49-F238E27FC236}">
                <a16:creationId xmlns:a16="http://schemas.microsoft.com/office/drawing/2014/main" id="{8927FAB8-119C-42D0-B44C-B8C1F571A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510" y="-19306"/>
            <a:ext cx="1636371" cy="218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oubelles custom005">
            <a:extLst>
              <a:ext uri="{FF2B5EF4-FFF2-40B4-BE49-F238E27FC236}">
                <a16:creationId xmlns:a16="http://schemas.microsoft.com/office/drawing/2014/main" id="{5947A1B5-EB38-4B00-8EFB-EE1CACE52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270" y="-4730"/>
            <a:ext cx="1506240" cy="216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ute garbage cans">
            <a:extLst>
              <a:ext uri="{FF2B5EF4-FFF2-40B4-BE49-F238E27FC236}">
                <a16:creationId xmlns:a16="http://schemas.microsoft.com/office/drawing/2014/main" id="{B4A9FADC-86F7-405C-9DCF-8AA09C4C2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267" y="0"/>
            <a:ext cx="2338380" cy="311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Art on street level - more colors on public trash cans.">
            <a:extLst>
              <a:ext uri="{FF2B5EF4-FFF2-40B4-BE49-F238E27FC236}">
                <a16:creationId xmlns:a16="http://schemas.microsoft.com/office/drawing/2014/main" id="{EB790870-21FD-405D-B780-8BB8F037A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152677"/>
            <a:ext cx="2169197" cy="171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ustom Recycle Bin for Global Inheritance">
            <a:extLst>
              <a:ext uri="{FF2B5EF4-FFF2-40B4-BE49-F238E27FC236}">
                <a16:creationId xmlns:a16="http://schemas.microsoft.com/office/drawing/2014/main" id="{88ABFD69-90BA-4CC2-9D32-9BABC766E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940" y="2751074"/>
            <a:ext cx="3130727" cy="413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Clean up your act.  Add eyes to the trash cans give them personality.">
            <a:extLst>
              <a:ext uri="{FF2B5EF4-FFF2-40B4-BE49-F238E27FC236}">
                <a16:creationId xmlns:a16="http://schemas.microsoft.com/office/drawing/2014/main" id="{473926A1-D7DD-4298-8638-D68960309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362" y="0"/>
            <a:ext cx="2552907" cy="433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Good garbage">
            <a:extLst>
              <a:ext uri="{FF2B5EF4-FFF2-40B4-BE49-F238E27FC236}">
                <a16:creationId xmlns:a16="http://schemas.microsoft.com/office/drawing/2014/main" id="{B9D2EE69-580C-48DA-9BCB-0A65302E2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418" y="4331720"/>
            <a:ext cx="2581587" cy="258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Afbeeldingsresultaat voor garbage can art">
            <a:extLst>
              <a:ext uri="{FF2B5EF4-FFF2-40B4-BE49-F238E27FC236}">
                <a16:creationId xmlns:a16="http://schemas.microsoft.com/office/drawing/2014/main" id="{67C6A077-EC45-4E70-9ED0-8D0483E4C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38" y="2376088"/>
            <a:ext cx="4720201" cy="277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ballon: rechthoek 2">
            <a:extLst>
              <a:ext uri="{FF2B5EF4-FFF2-40B4-BE49-F238E27FC236}">
                <a16:creationId xmlns:a16="http://schemas.microsoft.com/office/drawing/2014/main" id="{6E8D9C17-7FC2-4EDC-BD8C-98AB2DD70C32}"/>
              </a:ext>
            </a:extLst>
          </p:cNvPr>
          <p:cNvSpPr/>
          <p:nvPr/>
        </p:nvSpPr>
        <p:spPr>
          <a:xfrm>
            <a:off x="2346151" y="2100390"/>
            <a:ext cx="8048926" cy="650684"/>
          </a:xfrm>
          <a:prstGeom prst="wedgeRectCallou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D98A693-61D4-488D-B565-3FAC622F394F}"/>
              </a:ext>
            </a:extLst>
          </p:cNvPr>
          <p:cNvSpPr txBox="1"/>
          <p:nvPr/>
        </p:nvSpPr>
        <p:spPr>
          <a:xfrm>
            <a:off x="2703445" y="2272132"/>
            <a:ext cx="7675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Bernard MT Condensed" panose="02050806060905020404" pitchFamily="18" charset="0"/>
              </a:rPr>
              <a:t>Er</a:t>
            </a:r>
            <a:r>
              <a:rPr lang="en-US" dirty="0">
                <a:latin typeface="Bernard MT Condensed" panose="02050806060905020404" pitchFamily="18" charset="0"/>
              </a:rPr>
              <a:t> </a:t>
            </a:r>
            <a:r>
              <a:rPr lang="en-US" dirty="0" err="1">
                <a:latin typeface="Bernard MT Condensed" panose="02050806060905020404" pitchFamily="18" charset="0"/>
              </a:rPr>
              <a:t>zijn</a:t>
            </a:r>
            <a:r>
              <a:rPr lang="en-US" dirty="0">
                <a:latin typeface="Bernard MT Condensed" panose="02050806060905020404" pitchFamily="18" charset="0"/>
              </a:rPr>
              <a:t> </a:t>
            </a:r>
            <a:r>
              <a:rPr lang="en-US" dirty="0" err="1">
                <a:latin typeface="Bernard MT Condensed" panose="02050806060905020404" pitchFamily="18" charset="0"/>
              </a:rPr>
              <a:t>nog</a:t>
            </a:r>
            <a:r>
              <a:rPr lang="en-US" dirty="0">
                <a:latin typeface="Bernard MT Condensed" panose="02050806060905020404" pitchFamily="18" charset="0"/>
              </a:rPr>
              <a:t> </a:t>
            </a:r>
            <a:r>
              <a:rPr lang="en-US" dirty="0" err="1">
                <a:latin typeface="Bernard MT Condensed" panose="02050806060905020404" pitchFamily="18" charset="0"/>
              </a:rPr>
              <a:t>meer</a:t>
            </a:r>
            <a:r>
              <a:rPr lang="en-US" dirty="0">
                <a:latin typeface="Bernard MT Condensed" panose="02050806060905020404" pitchFamily="18" charset="0"/>
              </a:rPr>
              <a:t> </a:t>
            </a:r>
            <a:r>
              <a:rPr lang="en-US" dirty="0" err="1">
                <a:latin typeface="Bernard MT Condensed" panose="02050806060905020404" pitchFamily="18" charset="0"/>
              </a:rPr>
              <a:t>creatieve</a:t>
            </a:r>
            <a:r>
              <a:rPr lang="en-US" dirty="0">
                <a:latin typeface="Bernard MT Condensed" panose="02050806060905020404" pitchFamily="18" charset="0"/>
              </a:rPr>
              <a:t> </a:t>
            </a:r>
            <a:r>
              <a:rPr lang="nl-NL" dirty="0">
                <a:latin typeface="Bernard MT Condensed" panose="02050806060905020404" pitchFamily="18" charset="0"/>
              </a:rPr>
              <a:t>manieren</a:t>
            </a:r>
            <a:r>
              <a:rPr lang="en-US" dirty="0">
                <a:latin typeface="Bernard MT Condensed" panose="02050806060905020404" pitchFamily="18" charset="0"/>
              </a:rPr>
              <a:t> </a:t>
            </a:r>
            <a:r>
              <a:rPr lang="en-US" dirty="0" err="1">
                <a:latin typeface="Bernard MT Condensed" panose="02050806060905020404" pitchFamily="18" charset="0"/>
              </a:rPr>
              <a:t>waarmee</a:t>
            </a:r>
            <a:r>
              <a:rPr lang="en-US" dirty="0">
                <a:latin typeface="Bernard MT Condensed" panose="02050806060905020404" pitchFamily="18" charset="0"/>
              </a:rPr>
              <a:t> je </a:t>
            </a:r>
            <a:r>
              <a:rPr lang="en-US" dirty="0" err="1">
                <a:latin typeface="Bernard MT Condensed" panose="02050806060905020404" pitchFamily="18" charset="0"/>
              </a:rPr>
              <a:t>een</a:t>
            </a:r>
            <a:r>
              <a:rPr lang="en-US" dirty="0">
                <a:latin typeface="Bernard MT Condensed" panose="02050806060905020404" pitchFamily="18" charset="0"/>
              </a:rPr>
              <a:t> </a:t>
            </a:r>
            <a:r>
              <a:rPr lang="en-US" dirty="0" err="1">
                <a:latin typeface="Bernard MT Condensed" panose="02050806060905020404" pitchFamily="18" charset="0"/>
              </a:rPr>
              <a:t>prullenbak</a:t>
            </a:r>
            <a:r>
              <a:rPr lang="en-US" dirty="0">
                <a:latin typeface="Bernard MT Condensed" panose="02050806060905020404" pitchFamily="18" charset="0"/>
              </a:rPr>
              <a:t> </a:t>
            </a:r>
            <a:r>
              <a:rPr lang="en-US" dirty="0" err="1">
                <a:latin typeface="Bernard MT Condensed" panose="02050806060905020404" pitchFamily="18" charset="0"/>
              </a:rPr>
              <a:t>leuker</a:t>
            </a:r>
            <a:r>
              <a:rPr lang="en-US" dirty="0">
                <a:latin typeface="Bernard MT Condensed" panose="02050806060905020404" pitchFamily="18" charset="0"/>
              </a:rPr>
              <a:t> </a:t>
            </a:r>
            <a:r>
              <a:rPr lang="en-US" dirty="0" err="1">
                <a:latin typeface="Bernard MT Condensed" panose="02050806060905020404" pitchFamily="18" charset="0"/>
              </a:rPr>
              <a:t>kunt</a:t>
            </a:r>
            <a:r>
              <a:rPr lang="en-US" dirty="0">
                <a:latin typeface="Bernard MT Condensed" panose="02050806060905020404" pitchFamily="18" charset="0"/>
              </a:rPr>
              <a:t> </a:t>
            </a:r>
            <a:r>
              <a:rPr lang="en-US" dirty="0" err="1">
                <a:latin typeface="Bernard MT Condensed" panose="02050806060905020404" pitchFamily="18" charset="0"/>
              </a:rPr>
              <a:t>maken</a:t>
            </a:r>
            <a:endParaRPr lang="en-US" dirty="0">
              <a:latin typeface="Bernard MT Condensed" panose="02050806060905020404" pitchFamily="18" charset="0"/>
            </a:endParaRPr>
          </a:p>
        </p:txBody>
      </p:sp>
      <p:pic>
        <p:nvPicPr>
          <p:cNvPr id="2074" name="Picture 26" descr="Afbeeldingsresultaat voor garbage can art">
            <a:extLst>
              <a:ext uri="{FF2B5EF4-FFF2-40B4-BE49-F238E27FC236}">
                <a16:creationId xmlns:a16="http://schemas.microsoft.com/office/drawing/2014/main" id="{B4FD8A2C-415B-4833-9141-5F474CF09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196" y="5146652"/>
            <a:ext cx="2581587" cy="172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Afbeeldingsresultaat voor garbage can art">
            <a:extLst>
              <a:ext uri="{FF2B5EF4-FFF2-40B4-BE49-F238E27FC236}">
                <a16:creationId xmlns:a16="http://schemas.microsoft.com/office/drawing/2014/main" id="{8EA5705B-9BBB-4651-945D-F7BFE33E9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005" y="4117434"/>
            <a:ext cx="1800935" cy="127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Gerelateerde afbeelding">
            <a:extLst>
              <a:ext uri="{FF2B5EF4-FFF2-40B4-BE49-F238E27FC236}">
                <a16:creationId xmlns:a16="http://schemas.microsoft.com/office/drawing/2014/main" id="{6AC2FBBE-8D10-4DEF-B0D7-6098ACD70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678" y="5391824"/>
            <a:ext cx="1466176" cy="146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277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kstballon: rechthoek 18">
            <a:extLst>
              <a:ext uri="{FF2B5EF4-FFF2-40B4-BE49-F238E27FC236}">
                <a16:creationId xmlns:a16="http://schemas.microsoft.com/office/drawing/2014/main" id="{E2C4DCE9-7B16-438F-903F-F92A51FA39A8}"/>
              </a:ext>
            </a:extLst>
          </p:cNvPr>
          <p:cNvSpPr/>
          <p:nvPr/>
        </p:nvSpPr>
        <p:spPr>
          <a:xfrm>
            <a:off x="76014" y="5510451"/>
            <a:ext cx="1604565" cy="1108965"/>
          </a:xfrm>
          <a:prstGeom prst="wedgeRectCallou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 err="1">
                <a:solidFill>
                  <a:schemeClr val="tx1"/>
                </a:solidFill>
                <a:latin typeface="Bernard MT Condensed" panose="02050806060905020404" pitchFamily="18" charset="0"/>
              </a:rPr>
              <a:t>Prullenbak</a:t>
            </a:r>
            <a:r>
              <a:rPr lang="en-US" sz="1200" dirty="0">
                <a:solidFill>
                  <a:schemeClr val="tx1"/>
                </a:solidFill>
                <a:latin typeface="Bernard MT Condensed" panose="02050806060905020404" pitchFamily="18" charset="0"/>
              </a:rPr>
              <a:t> kunst 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Bernard MT Condensed" panose="02050806060905020404" pitchFamily="18" charset="0"/>
              </a:rPr>
              <a:t>Garbage can art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4122" name="Picture 26" descr="Afbeeldingsresultaat voor garbage can art">
            <a:extLst>
              <a:ext uri="{FF2B5EF4-FFF2-40B4-BE49-F238E27FC236}">
                <a16:creationId xmlns:a16="http://schemas.microsoft.com/office/drawing/2014/main" id="{0F26E390-7410-495F-991F-40C320116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919" y="2447924"/>
            <a:ext cx="1294839" cy="209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 need this">
            <a:extLst>
              <a:ext uri="{FF2B5EF4-FFF2-40B4-BE49-F238E27FC236}">
                <a16:creationId xmlns:a16="http://schemas.microsoft.com/office/drawing/2014/main" id="{30D1B097-90F7-4655-9505-C544D4B6B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54" y="65806"/>
            <a:ext cx="182880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Sea can">
            <a:extLst>
              <a:ext uri="{FF2B5EF4-FFF2-40B4-BE49-F238E27FC236}">
                <a16:creationId xmlns:a16="http://schemas.microsoft.com/office/drawing/2014/main" id="{387D3AEF-9A3A-4B3D-97C9-EB766945B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71" y="80094"/>
            <a:ext cx="1964627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basketball-court-sticker-placed-around-garbage-cans-to-make-throwing-out-litter-a-game">
            <a:extLst>
              <a:ext uri="{FF2B5EF4-FFF2-40B4-BE49-F238E27FC236}">
                <a16:creationId xmlns:a16="http://schemas.microsoft.com/office/drawing/2014/main" id="{A1305DF3-109E-49BD-AB8F-7D7A736E9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440" y="0"/>
            <a:ext cx="2936560" cy="454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find your way to the bin!">
            <a:extLst>
              <a:ext uri="{FF2B5EF4-FFF2-40B4-BE49-F238E27FC236}">
                <a16:creationId xmlns:a16="http://schemas.microsoft.com/office/drawing/2014/main" id="{B5300CDA-1213-4369-B750-2BD05EA4F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091" y="4547040"/>
            <a:ext cx="3444909" cy="231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Interactive Trash Containers">
            <a:extLst>
              <a:ext uri="{FF2B5EF4-FFF2-40B4-BE49-F238E27FC236}">
                <a16:creationId xmlns:a16="http://schemas.microsoft.com/office/drawing/2014/main" id="{146B7ACF-5C34-43A0-885E-84FF2A353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393" y="0"/>
            <a:ext cx="2906047" cy="454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drawing on the floor">
            <a:extLst>
              <a:ext uri="{FF2B5EF4-FFF2-40B4-BE49-F238E27FC236}">
                <a16:creationId xmlns:a16="http://schemas.microsoft.com/office/drawing/2014/main" id="{0433F91A-CEFF-4BCF-96E2-FB3D31489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27" y="4546958"/>
            <a:ext cx="1482081" cy="231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Rubbish bin art">
            <a:extLst>
              <a:ext uri="{FF2B5EF4-FFF2-40B4-BE49-F238E27FC236}">
                <a16:creationId xmlns:a16="http://schemas.microsoft.com/office/drawing/2014/main" id="{8A690628-08E4-43B8-A377-0A8D0F0D5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532" y="11198"/>
            <a:ext cx="2049181" cy="308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Hand painted garbage cans">
            <a:extLst>
              <a:ext uri="{FF2B5EF4-FFF2-40B4-BE49-F238E27FC236}">
                <a16:creationId xmlns:a16="http://schemas.microsoft.com/office/drawing/2014/main" id="{C3716E0A-41A1-48A5-8C92-385B143D4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211" y="4248809"/>
            <a:ext cx="1180746" cy="209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Afbeeldingsresultaat voor papier hier">
            <a:extLst>
              <a:ext uri="{FF2B5EF4-FFF2-40B4-BE49-F238E27FC236}">
                <a16:creationId xmlns:a16="http://schemas.microsoft.com/office/drawing/2014/main" id="{A5999E03-2AAD-4A91-A99C-D371C9515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451" y="2513731"/>
            <a:ext cx="2796503" cy="209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4" name="Picture 28" descr="Afbeeldingsresultaat voor garbage can art">
            <a:extLst>
              <a:ext uri="{FF2B5EF4-FFF2-40B4-BE49-F238E27FC236}">
                <a16:creationId xmlns:a16="http://schemas.microsoft.com/office/drawing/2014/main" id="{885E4D25-1505-49CA-B412-26BA0C31D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400" y="4545301"/>
            <a:ext cx="1946138" cy="207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8" name="Picture 32" descr="Gerelateerde afbeelding">
            <a:extLst>
              <a:ext uri="{FF2B5EF4-FFF2-40B4-BE49-F238E27FC236}">
                <a16:creationId xmlns:a16="http://schemas.microsoft.com/office/drawing/2014/main" id="{E41542E9-E822-4BA4-B57E-7317EDA90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908" y="4611108"/>
            <a:ext cx="1830373" cy="137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0" name="Picture 34" descr="Afbeeldingsresultaat voor google">
            <a:extLst>
              <a:ext uri="{FF2B5EF4-FFF2-40B4-BE49-F238E27FC236}">
                <a16:creationId xmlns:a16="http://schemas.microsoft.com/office/drawing/2014/main" id="{E4A32A38-B3DC-4923-9980-83CB76716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60" y="5583759"/>
            <a:ext cx="1131271" cy="48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2" name="Picture 36" descr="Afbeeldingsresultaat voor garbage can art">
            <a:extLst>
              <a:ext uri="{FF2B5EF4-FFF2-40B4-BE49-F238E27FC236}">
                <a16:creationId xmlns:a16="http://schemas.microsoft.com/office/drawing/2014/main" id="{9E7A7EC3-827F-411D-B01F-BA175B0F8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05" y="2513731"/>
            <a:ext cx="1562511" cy="208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732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CEABCF-D186-4C28-83E6-97438EC82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596" y="189537"/>
            <a:ext cx="10515600" cy="1325563"/>
          </a:xfrm>
        </p:spPr>
        <p:txBody>
          <a:bodyPr/>
          <a:lstStyle/>
          <a:p>
            <a:pPr algn="ctr"/>
            <a:r>
              <a:rPr lang="en-US" dirty="0" err="1"/>
              <a:t>Prullenbak</a:t>
            </a:r>
            <a:r>
              <a:rPr lang="en-US" dirty="0"/>
              <a:t> poster</a:t>
            </a:r>
          </a:p>
        </p:txBody>
      </p:sp>
      <p:pic>
        <p:nvPicPr>
          <p:cNvPr id="3" name="Picture 6" descr="Wouldn't this surprise the garbage man!      by ICOH I think these will be our new carts.">
            <a:extLst>
              <a:ext uri="{FF2B5EF4-FFF2-40B4-BE49-F238E27FC236}">
                <a16:creationId xmlns:a16="http://schemas.microsoft.com/office/drawing/2014/main" id="{58B5877A-C35A-4238-8C95-93F452262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73" y="1515100"/>
            <a:ext cx="3959620" cy="527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53BDB72-8ECE-49E9-A6EA-27A0FBD98AE4}"/>
              </a:ext>
            </a:extLst>
          </p:cNvPr>
          <p:cNvSpPr txBox="1"/>
          <p:nvPr/>
        </p:nvSpPr>
        <p:spPr>
          <a:xfrm>
            <a:off x="4732188" y="1690688"/>
            <a:ext cx="70215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Jullie</a:t>
            </a:r>
            <a:r>
              <a:rPr lang="en-US" dirty="0"/>
              <a:t> </a:t>
            </a:r>
            <a:r>
              <a:rPr lang="en-US" dirty="0" err="1"/>
              <a:t>gaan</a:t>
            </a:r>
            <a:r>
              <a:rPr lang="en-US" dirty="0"/>
              <a:t> </a:t>
            </a:r>
            <a:r>
              <a:rPr lang="en-US" dirty="0" err="1"/>
              <a:t>zelf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b="1" dirty="0" err="1"/>
              <a:t>prullenbakposter</a:t>
            </a:r>
            <a:r>
              <a:rPr lang="en-US" dirty="0"/>
              <a:t> </a:t>
            </a:r>
            <a:r>
              <a:rPr lang="en-US" dirty="0" err="1"/>
              <a:t>maken</a:t>
            </a:r>
            <a:r>
              <a:rPr lang="en-US" dirty="0"/>
              <a:t>.</a:t>
            </a:r>
          </a:p>
          <a:p>
            <a:r>
              <a:rPr lang="en-US" dirty="0" err="1"/>
              <a:t>Dit</a:t>
            </a:r>
            <a:r>
              <a:rPr lang="en-US" dirty="0"/>
              <a:t> doe je in</a:t>
            </a:r>
            <a:r>
              <a:rPr lang="en-US" b="1" dirty="0"/>
              <a:t> </a:t>
            </a:r>
            <a:r>
              <a:rPr lang="en-US" b="1" dirty="0" err="1"/>
              <a:t>tweetallen</a:t>
            </a:r>
            <a:r>
              <a:rPr lang="en-US" b="1" dirty="0"/>
              <a:t> </a:t>
            </a:r>
            <a:r>
              <a:rPr lang="en-US" dirty="0"/>
              <a:t>die </a:t>
            </a:r>
            <a:r>
              <a:rPr lang="en-US" dirty="0" err="1"/>
              <a:t>bestaan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iemand</a:t>
            </a:r>
            <a:r>
              <a:rPr lang="en-US" dirty="0"/>
              <a:t> van de </a:t>
            </a:r>
            <a:r>
              <a:rPr lang="en-US" b="1" dirty="0"/>
              <a:t>EOA</a:t>
            </a:r>
            <a:r>
              <a:rPr lang="en-US" dirty="0"/>
              <a:t> </a:t>
            </a:r>
            <a:r>
              <a:rPr lang="en-US" dirty="0" err="1"/>
              <a:t>en</a:t>
            </a:r>
            <a:endParaRPr lang="en-US" dirty="0"/>
          </a:p>
          <a:p>
            <a:r>
              <a:rPr lang="en-US" dirty="0" err="1"/>
              <a:t>iemand</a:t>
            </a:r>
            <a:r>
              <a:rPr lang="en-US" dirty="0"/>
              <a:t> van </a:t>
            </a:r>
            <a:r>
              <a:rPr lang="en-US" b="1" dirty="0" err="1"/>
              <a:t>leerjaar</a:t>
            </a:r>
            <a:r>
              <a:rPr lang="en-US" b="1" dirty="0"/>
              <a:t> 1.</a:t>
            </a:r>
          </a:p>
          <a:p>
            <a:endParaRPr lang="en-US" dirty="0"/>
          </a:p>
          <a:p>
            <a:r>
              <a:rPr lang="en-US" dirty="0"/>
              <a:t>Je mag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mooie</a:t>
            </a:r>
            <a:r>
              <a:rPr lang="en-US" dirty="0"/>
              <a:t> </a:t>
            </a:r>
            <a:r>
              <a:rPr lang="en-US" b="1" dirty="0" err="1"/>
              <a:t>tekening</a:t>
            </a:r>
            <a:r>
              <a:rPr lang="en-US" dirty="0"/>
              <a:t> </a:t>
            </a:r>
            <a:r>
              <a:rPr lang="en-US" dirty="0" err="1"/>
              <a:t>maken</a:t>
            </a:r>
            <a:r>
              <a:rPr lang="en-US" dirty="0"/>
              <a:t>,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tekening</a:t>
            </a:r>
            <a:r>
              <a:rPr lang="en-US" dirty="0"/>
              <a:t> met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b="1" dirty="0" err="1"/>
              <a:t>boodschap</a:t>
            </a:r>
            <a:endParaRPr lang="en-US" b="1" dirty="0"/>
          </a:p>
          <a:p>
            <a:r>
              <a:rPr lang="en-US" dirty="0"/>
              <a:t>of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ander</a:t>
            </a:r>
            <a:r>
              <a:rPr lang="en-US" dirty="0"/>
              <a:t> </a:t>
            </a:r>
            <a:r>
              <a:rPr lang="en-US" b="1" dirty="0" err="1"/>
              <a:t>creatief</a:t>
            </a:r>
            <a:r>
              <a:rPr lang="en-US" dirty="0"/>
              <a:t> </a:t>
            </a:r>
            <a:r>
              <a:rPr lang="en-US" dirty="0" err="1"/>
              <a:t>idee</a:t>
            </a:r>
            <a:r>
              <a:rPr lang="en-US" dirty="0"/>
              <a:t> </a:t>
            </a:r>
            <a:r>
              <a:rPr lang="en-US" dirty="0" err="1"/>
              <a:t>bedenken</a:t>
            </a:r>
            <a:r>
              <a:rPr lang="en-US" dirty="0"/>
              <a:t> die </a:t>
            </a:r>
            <a:r>
              <a:rPr lang="en-US" dirty="0" err="1"/>
              <a:t>ervoor</a:t>
            </a:r>
            <a:r>
              <a:rPr lang="en-US" dirty="0"/>
              <a:t> kan </a:t>
            </a:r>
            <a:r>
              <a:rPr lang="en-US" dirty="0" err="1"/>
              <a:t>zorgen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de </a:t>
            </a:r>
            <a:r>
              <a:rPr lang="en-US" b="1" dirty="0"/>
              <a:t>school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stuk</a:t>
            </a:r>
            <a:r>
              <a:rPr lang="en-US" dirty="0"/>
              <a:t> </a:t>
            </a:r>
            <a:r>
              <a:rPr lang="en-US" b="1" smtClean="0"/>
              <a:t>schoner</a:t>
            </a:r>
            <a:r>
              <a:rPr lang="en-US" dirty="0" smtClean="0"/>
              <a:t> </a:t>
            </a:r>
            <a:r>
              <a:rPr lang="en-US" dirty="0" err="1"/>
              <a:t>wordt</a:t>
            </a:r>
            <a:endParaRPr lang="en-US" dirty="0"/>
          </a:p>
          <a:p>
            <a:endParaRPr lang="en-US" dirty="0"/>
          </a:p>
          <a:p>
            <a:r>
              <a:rPr lang="en-US" dirty="0"/>
              <a:t>De </a:t>
            </a:r>
            <a:r>
              <a:rPr lang="en-US" u="sng" dirty="0" err="1"/>
              <a:t>leukste</a:t>
            </a:r>
            <a:r>
              <a:rPr lang="en-US" dirty="0"/>
              <a:t> </a:t>
            </a:r>
            <a:r>
              <a:rPr lang="nl-NL" b="1" dirty="0"/>
              <a:t>ideeën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b="1" dirty="0"/>
              <a:t>posters</a:t>
            </a:r>
            <a:r>
              <a:rPr lang="en-US" dirty="0"/>
              <a:t> </a:t>
            </a:r>
            <a:r>
              <a:rPr lang="en-US" dirty="0" err="1"/>
              <a:t>krijgen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u="sng" dirty="0" err="1"/>
              <a:t>plek</a:t>
            </a:r>
            <a:r>
              <a:rPr lang="en-US" u="sng" dirty="0"/>
              <a:t> </a:t>
            </a:r>
            <a:r>
              <a:rPr lang="en-US" dirty="0"/>
              <a:t>in de </a:t>
            </a:r>
            <a:r>
              <a:rPr lang="en-US" b="1" dirty="0"/>
              <a:t>school.</a:t>
            </a:r>
          </a:p>
        </p:txBody>
      </p:sp>
    </p:spTree>
    <p:extLst>
      <p:ext uri="{BB962C8B-B14F-4D97-AF65-F5344CB8AC3E}">
        <p14:creationId xmlns:p14="http://schemas.microsoft.com/office/powerpoint/2010/main" val="257872554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127</Words>
  <Application>Microsoft Office PowerPoint</Application>
  <PresentationFormat>Breedbeeld</PresentationFormat>
  <Paragraphs>20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Arial</vt:lpstr>
      <vt:lpstr>Bernard MT Condensed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Prullenbak poster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Jeanette</dc:creator>
  <cp:lastModifiedBy>Dorien Stapert (sat)</cp:lastModifiedBy>
  <cp:revision>13</cp:revision>
  <dcterms:created xsi:type="dcterms:W3CDTF">2018-11-08T09:26:23Z</dcterms:created>
  <dcterms:modified xsi:type="dcterms:W3CDTF">2018-11-23T10:05:20Z</dcterms:modified>
</cp:coreProperties>
</file>